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2A1752-FD57-487D-BBE8-DE6D80790D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C293C68-A6FC-4F78-BB52-C83AAB10D1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E6D76FE-1A19-463F-9B32-2B304C275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0F59-159A-4CFB-ACCC-0CAAD9B75DAA}" type="datetimeFigureOut">
              <a:rPr lang="de-DE" smtClean="0"/>
              <a:t>02.02.2020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B8E19CB-71DC-4AAA-94E5-F95A90AD7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7CF90B7-EA27-4E8E-A32F-4C38ADFD3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AB531-9A0E-4B8E-B773-4175371FA7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5166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DA62ED-25B8-47A4-A9D2-A8AD45C9F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D97874E-BDEB-46AB-ADB0-05C75F8B2E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658EAA-1131-4DFB-B524-CE718924E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0F59-159A-4CFB-ACCC-0CAAD9B75DAA}" type="datetimeFigureOut">
              <a:rPr lang="de-DE" smtClean="0"/>
              <a:t>02.02.2020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8873413-79E0-4A1C-9B87-F70040CD6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A6FD929-992B-4774-AAA3-330161B98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AB531-9A0E-4B8E-B773-4175371FA7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5135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9BB5913-D5F4-4687-BC74-93D7E7A3B1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AE9C1F3-5200-4D92-B0A6-3F70E607C8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D5B75D6-230C-4F80-B466-156B48685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0F59-159A-4CFB-ACCC-0CAAD9B75DAA}" type="datetimeFigureOut">
              <a:rPr lang="de-DE" smtClean="0"/>
              <a:t>02.02.2020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BD05E2B-824A-4E02-9980-DCCEFC4B0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D2C85E9-87FD-4FA6-888B-D6A8F74DA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AB531-9A0E-4B8E-B773-4175371FA7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1616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9D4802-52AA-4378-A4B1-CB52C2F66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20FB5F7-6EC0-4C0B-AC81-26D6710576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0B0D523-5584-426A-BF29-ACBBDB1D2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0F59-159A-4CFB-ACCC-0CAAD9B75DAA}" type="datetimeFigureOut">
              <a:rPr lang="de-DE" smtClean="0"/>
              <a:t>02.02.2020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910592C-2B4F-463B-B75D-CC3F0B19C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911FEFF-C7A5-4580-827B-99937B60C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AB531-9A0E-4B8E-B773-4175371FA7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7810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82A4F3-A704-4FAC-876F-8C5570F09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E9B546C-FDA4-4028-BE7D-A4C5B69BE6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E7FEB8B-F628-4459-8C87-E1BF6F990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0F59-159A-4CFB-ACCC-0CAAD9B75DAA}" type="datetimeFigureOut">
              <a:rPr lang="de-DE" smtClean="0"/>
              <a:t>02.02.2020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06D9E9C-606F-4A22-9D44-8F10AD136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392B4D2-78A8-4761-89E7-CD4B61B5E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AB531-9A0E-4B8E-B773-4175371FA7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1031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9BB9BA-F885-4F32-A5A1-8B9F11CA5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FD15102-8039-4475-B817-86D6C38EB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B169181-16B2-48EE-AD39-BBA62C0E9F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08AD935-5C43-4CC4-8DDD-1C9CE3D98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0F59-159A-4CFB-ACCC-0CAAD9B75DAA}" type="datetimeFigureOut">
              <a:rPr lang="de-DE" smtClean="0"/>
              <a:t>02.02.2020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37620DA-A248-43D8-A484-E0C44E9C6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A9E4638-0E39-4700-AD52-BFB5419C5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AB531-9A0E-4B8E-B773-4175371FA7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1229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200E95-6B1C-45DF-B0E4-058415730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A85ACE2-CFC7-4237-BAF3-4EA5D0D43C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4D83FB0-C15C-459C-A034-C621E229CC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2EF0A5B-6F92-4D64-8A68-97169329B3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105DA90-82AC-4D75-9DCF-2AFF567F62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8F0FF13-99B9-4125-AAA2-364A7E685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0F59-159A-4CFB-ACCC-0CAAD9B75DAA}" type="datetimeFigureOut">
              <a:rPr lang="de-DE" smtClean="0"/>
              <a:t>02.02.2020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A030C2B-06A7-4018-BD1A-0ECAB706E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787BAF0-4F98-4EB1-BAEB-3E7A32761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AB531-9A0E-4B8E-B773-4175371FA7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0467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68DAC3-0F53-4487-853F-F92C8FE45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B02B0DD-0B4F-4416-8663-A41692E7C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0F59-159A-4CFB-ACCC-0CAAD9B75DAA}" type="datetimeFigureOut">
              <a:rPr lang="de-DE" smtClean="0"/>
              <a:t>02.02.2020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10F023A-3C2A-475A-8573-172132C2C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A9207E0-1845-409A-840A-6445CBAEC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AB531-9A0E-4B8E-B773-4175371FA7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7700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AC0D1B3-A8E4-4C43-8843-8236B8F8A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0F59-159A-4CFB-ACCC-0CAAD9B75DAA}" type="datetimeFigureOut">
              <a:rPr lang="de-DE" smtClean="0"/>
              <a:t>02.02.2020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5AC62DF-DA00-43CF-B405-51175CE37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7FB31BB-657B-4231-A3AB-DAB8F8852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AB531-9A0E-4B8E-B773-4175371FA7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4061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3DBF6A-CB45-4AFC-903A-2942B4C43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B7C78B0-B6E8-465E-AC6F-DEF333F9B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438238A-6A53-40BC-BE3E-6A2ECDFC46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70C45F0-7AEF-4F00-A964-183165642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0F59-159A-4CFB-ACCC-0CAAD9B75DAA}" type="datetimeFigureOut">
              <a:rPr lang="de-DE" smtClean="0"/>
              <a:t>02.02.2020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D1156C8-E626-4A11-BFBB-DDF9DB9F5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3B96256-C630-4999-943E-7731C23CA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AB531-9A0E-4B8E-B773-4175371FA7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2794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74652B-CDC3-4EEE-9258-12816D5F0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DCDD1BA-334E-4F45-8D3E-FD58DD49B6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56F9B2C-C3DB-4CC7-B5F7-7733685E38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B022FAF-954E-4D4B-B0EE-37C519F4C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0F59-159A-4CFB-ACCC-0CAAD9B75DAA}" type="datetimeFigureOut">
              <a:rPr lang="de-DE" smtClean="0"/>
              <a:t>02.02.2020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EBD4024-645A-453E-A85B-6AFDEC017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E252696-B1EC-49D8-9508-F91707D15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AB531-9A0E-4B8E-B773-4175371FA7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2818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3EB4AAB-B9F8-45BD-9D8F-FB6D4B62A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8683C01-5763-4001-BAC8-40422CB9E8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3C2720D-320C-46BA-934E-694A608E2F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030F59-159A-4CFB-ACCC-0CAAD9B75DAA}" type="datetimeFigureOut">
              <a:rPr lang="de-DE" smtClean="0"/>
              <a:t>02.02.2020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168E942-295E-4F87-B2A5-65BCFD4661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82AAA40-B96D-4924-8231-E843BD9443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AB531-9A0E-4B8E-B773-4175371FA7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8769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EAD181F9-44F0-4F9D-B3AF-A673E13A9B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594179"/>
            <a:ext cx="10905066" cy="3669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876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llipse 10">
            <a:extLst>
              <a:ext uri="{FF2B5EF4-FFF2-40B4-BE49-F238E27FC236}">
                <a16:creationId xmlns:a16="http://schemas.microsoft.com/office/drawing/2014/main" id="{578E2DEF-7214-44C3-9F24-F2A255FFD028}"/>
              </a:ext>
            </a:extLst>
          </p:cNvPr>
          <p:cNvSpPr/>
          <p:nvPr/>
        </p:nvSpPr>
        <p:spPr>
          <a:xfrm>
            <a:off x="8632272" y="1971413"/>
            <a:ext cx="721453" cy="67111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738109E7-3FF4-41E3-9F26-F01E85B50BA7}"/>
              </a:ext>
            </a:extLst>
          </p:cNvPr>
          <p:cNvSpPr/>
          <p:nvPr/>
        </p:nvSpPr>
        <p:spPr>
          <a:xfrm>
            <a:off x="6828639" y="1971413"/>
            <a:ext cx="721453" cy="67111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FD5DEAAC-8DC7-417E-966E-7F58034B6740}"/>
              </a:ext>
            </a:extLst>
          </p:cNvPr>
          <p:cNvSpPr/>
          <p:nvPr/>
        </p:nvSpPr>
        <p:spPr>
          <a:xfrm>
            <a:off x="4974672" y="1971413"/>
            <a:ext cx="771787" cy="67111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8A79FA09-6934-45D3-B50F-B8A151010A21}"/>
              </a:ext>
            </a:extLst>
          </p:cNvPr>
          <p:cNvSpPr/>
          <p:nvPr/>
        </p:nvSpPr>
        <p:spPr>
          <a:xfrm>
            <a:off x="3154262" y="1971413"/>
            <a:ext cx="763398" cy="67111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E0378116-3626-4DC4-B008-AF955569D4BD}"/>
              </a:ext>
            </a:extLst>
          </p:cNvPr>
          <p:cNvSpPr/>
          <p:nvPr/>
        </p:nvSpPr>
        <p:spPr>
          <a:xfrm>
            <a:off x="1342239" y="1971413"/>
            <a:ext cx="729843" cy="67111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43F79B25-4EE7-487C-BF9C-9C8B21D82BC1}"/>
              </a:ext>
            </a:extLst>
          </p:cNvPr>
          <p:cNvSpPr txBox="1"/>
          <p:nvPr/>
        </p:nvSpPr>
        <p:spPr>
          <a:xfrm>
            <a:off x="412458" y="444617"/>
            <a:ext cx="11367083" cy="563231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Arial Black" panose="020B0A04020102020204" pitchFamily="34" charset="0"/>
              </a:rPr>
              <a:t>Die chromatische Tonleiter </a:t>
            </a:r>
          </a:p>
          <a:p>
            <a:endParaRPr lang="de-DE" dirty="0">
              <a:latin typeface="Arial Black" panose="020B0A04020102020204" pitchFamily="34" charset="0"/>
            </a:endParaRP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     C	</a:t>
            </a:r>
            <a:r>
              <a:rPr lang="de-DE" b="1" dirty="0"/>
              <a:t>C#/Db</a:t>
            </a:r>
            <a:r>
              <a:rPr lang="de-DE" dirty="0"/>
              <a:t>	   D	</a:t>
            </a:r>
            <a:r>
              <a:rPr lang="de-DE" b="1" dirty="0"/>
              <a:t>D#/</a:t>
            </a:r>
            <a:r>
              <a:rPr lang="de-DE" b="1" dirty="0" err="1"/>
              <a:t>Eb</a:t>
            </a:r>
            <a:r>
              <a:rPr lang="de-DE" dirty="0"/>
              <a:t>	 E    F	</a:t>
            </a:r>
            <a:r>
              <a:rPr lang="de-DE" b="1" dirty="0"/>
              <a:t>F#/</a:t>
            </a:r>
            <a:r>
              <a:rPr lang="de-DE" b="1" dirty="0" err="1"/>
              <a:t>Gb</a:t>
            </a:r>
            <a:r>
              <a:rPr lang="de-DE" dirty="0"/>
              <a:t>	   G	</a:t>
            </a:r>
            <a:r>
              <a:rPr lang="de-DE" b="1" dirty="0"/>
              <a:t>G#/Ab</a:t>
            </a:r>
            <a:r>
              <a:rPr lang="de-DE" dirty="0"/>
              <a:t>	   A	</a:t>
            </a:r>
            <a:r>
              <a:rPr lang="de-DE" b="1" dirty="0"/>
              <a:t>A#/B</a:t>
            </a:r>
            <a:r>
              <a:rPr lang="de-DE" dirty="0"/>
              <a:t>	H    C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              </a:t>
            </a:r>
            <a:r>
              <a:rPr lang="de-DE" sz="1200" dirty="0"/>
              <a:t>Schwarze Taste 	                     Schwarze Taste                         Schwarze Taste                          Schwarze Taste                         Schwarze Taste          </a:t>
            </a:r>
          </a:p>
          <a:p>
            <a:r>
              <a:rPr lang="de-DE" sz="1200" dirty="0"/>
              <a:t>                     am Klavier                                  am Klavier                                 am Klavier                                  am Klavier                                  am Klavier   </a:t>
            </a:r>
          </a:p>
          <a:p>
            <a:endParaRPr lang="de-DE" sz="1200" dirty="0"/>
          </a:p>
          <a:p>
            <a:endParaRPr lang="de-DE" sz="1200" dirty="0"/>
          </a:p>
          <a:p>
            <a:endParaRPr lang="de-DE" sz="1200" dirty="0"/>
          </a:p>
          <a:p>
            <a:r>
              <a:rPr lang="de-DE" sz="1600" dirty="0"/>
              <a:t>Die Doppelbezeichnung bei den Halbtonschritten werden als enharmonische Verwechselung bezeichnet.  </a:t>
            </a:r>
          </a:p>
          <a:p>
            <a:endParaRPr lang="de-DE" sz="1200" dirty="0"/>
          </a:p>
          <a:p>
            <a:endParaRPr lang="de-DE" sz="1200" dirty="0"/>
          </a:p>
          <a:p>
            <a:endParaRPr lang="de-DE" sz="1200" dirty="0"/>
          </a:p>
          <a:p>
            <a:endParaRPr lang="de-DE" sz="1200" dirty="0"/>
          </a:p>
          <a:p>
            <a:endParaRPr lang="de-DE" sz="1200" dirty="0"/>
          </a:p>
          <a:p>
            <a:endParaRPr lang="de-DE" sz="1200" dirty="0"/>
          </a:p>
          <a:p>
            <a:endParaRPr lang="de-DE" dirty="0"/>
          </a:p>
        </p:txBody>
      </p:sp>
      <p:sp>
        <p:nvSpPr>
          <p:cNvPr id="12" name="Pfeil: nach oben 11">
            <a:extLst>
              <a:ext uri="{FF2B5EF4-FFF2-40B4-BE49-F238E27FC236}">
                <a16:creationId xmlns:a16="http://schemas.microsoft.com/office/drawing/2014/main" id="{2663D1B8-042E-439B-8C89-CB4E9B86C63D}"/>
              </a:ext>
            </a:extLst>
          </p:cNvPr>
          <p:cNvSpPr/>
          <p:nvPr/>
        </p:nvSpPr>
        <p:spPr>
          <a:xfrm>
            <a:off x="1460649" y="2707002"/>
            <a:ext cx="484632" cy="4892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Pfeil: nach oben 12">
            <a:extLst>
              <a:ext uri="{FF2B5EF4-FFF2-40B4-BE49-F238E27FC236}">
                <a16:creationId xmlns:a16="http://schemas.microsoft.com/office/drawing/2014/main" id="{A35A996D-0968-4B5C-BFF2-E697F0D1B769}"/>
              </a:ext>
            </a:extLst>
          </p:cNvPr>
          <p:cNvSpPr/>
          <p:nvPr/>
        </p:nvSpPr>
        <p:spPr>
          <a:xfrm>
            <a:off x="3289449" y="2762530"/>
            <a:ext cx="484632" cy="43367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Pfeil: nach oben 13">
            <a:extLst>
              <a:ext uri="{FF2B5EF4-FFF2-40B4-BE49-F238E27FC236}">
                <a16:creationId xmlns:a16="http://schemas.microsoft.com/office/drawing/2014/main" id="{D38EF2EF-B683-48D3-B539-7CC8D2A347C3}"/>
              </a:ext>
            </a:extLst>
          </p:cNvPr>
          <p:cNvSpPr/>
          <p:nvPr/>
        </p:nvSpPr>
        <p:spPr>
          <a:xfrm>
            <a:off x="5118249" y="2762530"/>
            <a:ext cx="484632" cy="43367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Pfeil: nach oben 14">
            <a:extLst>
              <a:ext uri="{FF2B5EF4-FFF2-40B4-BE49-F238E27FC236}">
                <a16:creationId xmlns:a16="http://schemas.microsoft.com/office/drawing/2014/main" id="{39CA8840-8BF4-4F28-8E5A-ECD1FF722727}"/>
              </a:ext>
            </a:extLst>
          </p:cNvPr>
          <p:cNvSpPr/>
          <p:nvPr/>
        </p:nvSpPr>
        <p:spPr>
          <a:xfrm>
            <a:off x="6947049" y="2762530"/>
            <a:ext cx="484632" cy="43367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Pfeil: nach oben 15">
            <a:extLst>
              <a:ext uri="{FF2B5EF4-FFF2-40B4-BE49-F238E27FC236}">
                <a16:creationId xmlns:a16="http://schemas.microsoft.com/office/drawing/2014/main" id="{2BD504E3-ED43-40FF-B7B4-6C64DE8029A4}"/>
              </a:ext>
            </a:extLst>
          </p:cNvPr>
          <p:cNvSpPr/>
          <p:nvPr/>
        </p:nvSpPr>
        <p:spPr>
          <a:xfrm>
            <a:off x="8750682" y="2762530"/>
            <a:ext cx="484632" cy="43367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2748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llipse 10">
            <a:extLst>
              <a:ext uri="{FF2B5EF4-FFF2-40B4-BE49-F238E27FC236}">
                <a16:creationId xmlns:a16="http://schemas.microsoft.com/office/drawing/2014/main" id="{578E2DEF-7214-44C3-9F24-F2A255FFD028}"/>
              </a:ext>
            </a:extLst>
          </p:cNvPr>
          <p:cNvSpPr/>
          <p:nvPr/>
        </p:nvSpPr>
        <p:spPr>
          <a:xfrm>
            <a:off x="8632272" y="1971413"/>
            <a:ext cx="721453" cy="67111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738109E7-3FF4-41E3-9F26-F01E85B50BA7}"/>
              </a:ext>
            </a:extLst>
          </p:cNvPr>
          <p:cNvSpPr/>
          <p:nvPr/>
        </p:nvSpPr>
        <p:spPr>
          <a:xfrm>
            <a:off x="6828639" y="1971413"/>
            <a:ext cx="721453" cy="67111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FD5DEAAC-8DC7-417E-966E-7F58034B6740}"/>
              </a:ext>
            </a:extLst>
          </p:cNvPr>
          <p:cNvSpPr/>
          <p:nvPr/>
        </p:nvSpPr>
        <p:spPr>
          <a:xfrm>
            <a:off x="4974672" y="1971413"/>
            <a:ext cx="771787" cy="67111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8A79FA09-6934-45D3-B50F-B8A151010A21}"/>
              </a:ext>
            </a:extLst>
          </p:cNvPr>
          <p:cNvSpPr/>
          <p:nvPr/>
        </p:nvSpPr>
        <p:spPr>
          <a:xfrm>
            <a:off x="3154262" y="1971413"/>
            <a:ext cx="763398" cy="67111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E0378116-3626-4DC4-B008-AF955569D4BD}"/>
              </a:ext>
            </a:extLst>
          </p:cNvPr>
          <p:cNvSpPr/>
          <p:nvPr/>
        </p:nvSpPr>
        <p:spPr>
          <a:xfrm>
            <a:off x="1342239" y="1971413"/>
            <a:ext cx="729843" cy="67111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43F79B25-4EE7-487C-BF9C-9C8B21D82BC1}"/>
              </a:ext>
            </a:extLst>
          </p:cNvPr>
          <p:cNvSpPr txBox="1"/>
          <p:nvPr/>
        </p:nvSpPr>
        <p:spPr>
          <a:xfrm>
            <a:off x="412458" y="444617"/>
            <a:ext cx="11367083" cy="563231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Die chromatische Tonleiter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Halbton 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Halbton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C	</a:t>
            </a: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C#/Db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     D          </a:t>
            </a: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D#/</a:t>
            </a:r>
            <a:r>
              <a:rPr kumimoji="0" lang="de-DE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Eb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 E    F	</a:t>
            </a: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F#/</a:t>
            </a:r>
            <a:r>
              <a:rPr kumimoji="0" lang="de-DE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Gb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   G	</a:t>
            </a: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G#/Ab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   A	</a:t>
            </a: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A#/B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H    C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>
              <a:solidFill>
                <a:prstClr val="black"/>
              </a:solidFill>
              <a:latin typeface="Calibri" panose="020F0502020204030204"/>
            </a:endParaRPr>
          </a:p>
          <a:p>
            <a:r>
              <a:rPr lang="de-DE" sz="1600" b="1" dirty="0">
                <a:solidFill>
                  <a:prstClr val="black"/>
                </a:solidFill>
              </a:rPr>
              <a:t>                Ganzton                         </a:t>
            </a:r>
            <a:r>
              <a:rPr lang="de-DE" sz="1600" b="1" dirty="0" err="1">
                <a:solidFill>
                  <a:prstClr val="black"/>
                </a:solidFill>
              </a:rPr>
              <a:t>Ganzton</a:t>
            </a:r>
            <a:r>
              <a:rPr lang="de-DE" sz="1600" b="1" dirty="0">
                <a:solidFill>
                  <a:prstClr val="black"/>
                </a:solidFill>
              </a:rPr>
              <a:t>                          Ganzton                       </a:t>
            </a:r>
            <a:r>
              <a:rPr lang="de-DE" sz="1600" b="1" dirty="0" err="1">
                <a:solidFill>
                  <a:prstClr val="black"/>
                </a:solidFill>
              </a:rPr>
              <a:t>Ganzton</a:t>
            </a:r>
            <a:r>
              <a:rPr lang="de-DE" sz="1600" b="1" dirty="0">
                <a:solidFill>
                  <a:prstClr val="black"/>
                </a:solidFill>
              </a:rPr>
              <a:t>                     </a:t>
            </a:r>
            <a:r>
              <a:rPr lang="de-DE" sz="1600" b="1" dirty="0" err="1">
                <a:solidFill>
                  <a:prstClr val="black"/>
                </a:solidFill>
              </a:rPr>
              <a:t>Ganzton</a:t>
            </a:r>
            <a:r>
              <a:rPr lang="de-DE" sz="1600" b="1" dirty="0">
                <a:solidFill>
                  <a:prstClr val="black"/>
                </a:solidFill>
              </a:rPr>
              <a:t>         </a:t>
            </a:r>
          </a:p>
          <a:p>
            <a:r>
              <a:rPr lang="de-DE" sz="1600" b="1" dirty="0">
                <a:solidFill>
                  <a:prstClr val="black"/>
                </a:solidFill>
              </a:rPr>
              <a:t> </a:t>
            </a:r>
          </a:p>
          <a:p>
            <a:r>
              <a:rPr lang="de-DE" sz="1600" b="1" dirty="0">
                <a:solidFill>
                  <a:prstClr val="black"/>
                </a:solidFill>
              </a:rPr>
              <a:t> </a:t>
            </a:r>
          </a:p>
          <a:p>
            <a:r>
              <a:rPr lang="de-DE" sz="1600" b="1" dirty="0">
                <a:solidFill>
                  <a:prstClr val="black"/>
                </a:solidFill>
              </a:rPr>
              <a:t> </a:t>
            </a:r>
          </a:p>
          <a:p>
            <a:r>
              <a:rPr lang="de-DE" sz="1600" b="1" dirty="0">
                <a:solidFill>
                  <a:prstClr val="black"/>
                </a:solidFill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" name="Gerade Verbindung mit Pfeil 2">
            <a:extLst>
              <a:ext uri="{FF2B5EF4-FFF2-40B4-BE49-F238E27FC236}">
                <a16:creationId xmlns:a16="http://schemas.microsoft.com/office/drawing/2014/main" id="{916145E2-DC89-4255-BFBF-93D306A23F0A}"/>
              </a:ext>
            </a:extLst>
          </p:cNvPr>
          <p:cNvCxnSpPr>
            <a:cxnSpLocks/>
          </p:cNvCxnSpPr>
          <p:nvPr/>
        </p:nvCxnSpPr>
        <p:spPr>
          <a:xfrm flipH="1" flipV="1">
            <a:off x="880844" y="2575421"/>
            <a:ext cx="625329" cy="7885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>
            <a:extLst>
              <a:ext uri="{FF2B5EF4-FFF2-40B4-BE49-F238E27FC236}">
                <a16:creationId xmlns:a16="http://schemas.microsoft.com/office/drawing/2014/main" id="{7F26B95A-B666-481B-9321-4FA91225C33F}"/>
              </a:ext>
            </a:extLst>
          </p:cNvPr>
          <p:cNvCxnSpPr>
            <a:cxnSpLocks/>
          </p:cNvCxnSpPr>
          <p:nvPr/>
        </p:nvCxnSpPr>
        <p:spPr>
          <a:xfrm flipV="1">
            <a:off x="1761339" y="2575421"/>
            <a:ext cx="746969" cy="7885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>
            <a:extLst>
              <a:ext uri="{FF2B5EF4-FFF2-40B4-BE49-F238E27FC236}">
                <a16:creationId xmlns:a16="http://schemas.microsoft.com/office/drawing/2014/main" id="{E9CBB20B-616C-4A2B-8823-CA5F33BAA5F6}"/>
              </a:ext>
            </a:extLst>
          </p:cNvPr>
          <p:cNvCxnSpPr>
            <a:cxnSpLocks/>
          </p:cNvCxnSpPr>
          <p:nvPr/>
        </p:nvCxnSpPr>
        <p:spPr>
          <a:xfrm flipH="1" flipV="1">
            <a:off x="2763474" y="2533475"/>
            <a:ext cx="525010" cy="8955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mit Pfeil 22">
            <a:extLst>
              <a:ext uri="{FF2B5EF4-FFF2-40B4-BE49-F238E27FC236}">
                <a16:creationId xmlns:a16="http://schemas.microsoft.com/office/drawing/2014/main" id="{745E9A30-930E-4391-AF49-1126C7B15903}"/>
              </a:ext>
            </a:extLst>
          </p:cNvPr>
          <p:cNvCxnSpPr>
            <a:cxnSpLocks/>
          </p:cNvCxnSpPr>
          <p:nvPr/>
        </p:nvCxnSpPr>
        <p:spPr>
          <a:xfrm flipV="1">
            <a:off x="3612159" y="2575420"/>
            <a:ext cx="525010" cy="8535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mit Pfeil 24">
            <a:extLst>
              <a:ext uri="{FF2B5EF4-FFF2-40B4-BE49-F238E27FC236}">
                <a16:creationId xmlns:a16="http://schemas.microsoft.com/office/drawing/2014/main" id="{3F3EA6F8-8C90-479D-866E-DA423FEB006C}"/>
              </a:ext>
            </a:extLst>
          </p:cNvPr>
          <p:cNvCxnSpPr>
            <a:cxnSpLocks/>
          </p:cNvCxnSpPr>
          <p:nvPr/>
        </p:nvCxnSpPr>
        <p:spPr>
          <a:xfrm flipH="1" flipV="1">
            <a:off x="4675115" y="2575420"/>
            <a:ext cx="578841" cy="8535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>
            <a:extLst>
              <a:ext uri="{FF2B5EF4-FFF2-40B4-BE49-F238E27FC236}">
                <a16:creationId xmlns:a16="http://schemas.microsoft.com/office/drawing/2014/main" id="{D9DD151C-FCAA-4887-A95E-0D6A4E4AE26C}"/>
              </a:ext>
            </a:extLst>
          </p:cNvPr>
          <p:cNvCxnSpPr>
            <a:cxnSpLocks/>
          </p:cNvCxnSpPr>
          <p:nvPr/>
        </p:nvCxnSpPr>
        <p:spPr>
          <a:xfrm flipV="1">
            <a:off x="5548969" y="2575420"/>
            <a:ext cx="578491" cy="8699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mit Pfeil 28">
            <a:extLst>
              <a:ext uri="{FF2B5EF4-FFF2-40B4-BE49-F238E27FC236}">
                <a16:creationId xmlns:a16="http://schemas.microsoft.com/office/drawing/2014/main" id="{040068FD-5959-49FD-9846-0C51923D4F8E}"/>
              </a:ext>
            </a:extLst>
          </p:cNvPr>
          <p:cNvCxnSpPr>
            <a:cxnSpLocks/>
          </p:cNvCxnSpPr>
          <p:nvPr/>
        </p:nvCxnSpPr>
        <p:spPr>
          <a:xfrm flipH="1" flipV="1">
            <a:off x="6336136" y="2533475"/>
            <a:ext cx="574997" cy="9118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mit Pfeil 30">
            <a:extLst>
              <a:ext uri="{FF2B5EF4-FFF2-40B4-BE49-F238E27FC236}">
                <a16:creationId xmlns:a16="http://schemas.microsoft.com/office/drawing/2014/main" id="{EF6A44E2-560E-46F5-8831-02357F1DD7ED}"/>
              </a:ext>
            </a:extLst>
          </p:cNvPr>
          <p:cNvCxnSpPr>
            <a:cxnSpLocks/>
          </p:cNvCxnSpPr>
          <p:nvPr/>
        </p:nvCxnSpPr>
        <p:spPr>
          <a:xfrm flipV="1">
            <a:off x="7367630" y="2575420"/>
            <a:ext cx="557169" cy="8699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mit Pfeil 32">
            <a:extLst>
              <a:ext uri="{FF2B5EF4-FFF2-40B4-BE49-F238E27FC236}">
                <a16:creationId xmlns:a16="http://schemas.microsoft.com/office/drawing/2014/main" id="{AAAEBF93-606D-4264-8A1A-A9E137E2B9B8}"/>
              </a:ext>
            </a:extLst>
          </p:cNvPr>
          <p:cNvCxnSpPr>
            <a:cxnSpLocks/>
          </p:cNvCxnSpPr>
          <p:nvPr/>
        </p:nvCxnSpPr>
        <p:spPr>
          <a:xfrm flipH="1" flipV="1">
            <a:off x="8120543" y="2575420"/>
            <a:ext cx="519069" cy="8589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mit Pfeil 34">
            <a:extLst>
              <a:ext uri="{FF2B5EF4-FFF2-40B4-BE49-F238E27FC236}">
                <a16:creationId xmlns:a16="http://schemas.microsoft.com/office/drawing/2014/main" id="{1781800E-F655-4B26-BC7C-BFF0D8CF2CD8}"/>
              </a:ext>
            </a:extLst>
          </p:cNvPr>
          <p:cNvCxnSpPr>
            <a:cxnSpLocks/>
          </p:cNvCxnSpPr>
          <p:nvPr/>
        </p:nvCxnSpPr>
        <p:spPr>
          <a:xfrm flipV="1">
            <a:off x="8977617" y="2575420"/>
            <a:ext cx="636166" cy="8535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mit Pfeil 51">
            <a:extLst>
              <a:ext uri="{FF2B5EF4-FFF2-40B4-BE49-F238E27FC236}">
                <a16:creationId xmlns:a16="http://schemas.microsoft.com/office/drawing/2014/main" id="{55F2B6AE-1423-42AE-A7EA-AFB912907331}"/>
              </a:ext>
            </a:extLst>
          </p:cNvPr>
          <p:cNvCxnSpPr>
            <a:cxnSpLocks/>
          </p:cNvCxnSpPr>
          <p:nvPr/>
        </p:nvCxnSpPr>
        <p:spPr>
          <a:xfrm flipH="1">
            <a:off x="4271222" y="1656825"/>
            <a:ext cx="37226" cy="4152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Gerade Verbindung mit Pfeil 55">
            <a:extLst>
              <a:ext uri="{FF2B5EF4-FFF2-40B4-BE49-F238E27FC236}">
                <a16:creationId xmlns:a16="http://schemas.microsoft.com/office/drawing/2014/main" id="{28107136-E586-4D63-BCDF-5FEE909858F9}"/>
              </a:ext>
            </a:extLst>
          </p:cNvPr>
          <p:cNvCxnSpPr>
            <a:cxnSpLocks/>
          </p:cNvCxnSpPr>
          <p:nvPr/>
        </p:nvCxnSpPr>
        <p:spPr>
          <a:xfrm>
            <a:off x="4482037" y="1656825"/>
            <a:ext cx="73011" cy="4152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Gerade Verbindung mit Pfeil 61">
            <a:extLst>
              <a:ext uri="{FF2B5EF4-FFF2-40B4-BE49-F238E27FC236}">
                <a16:creationId xmlns:a16="http://schemas.microsoft.com/office/drawing/2014/main" id="{EF573391-EB81-4CB4-B413-6E4156C8CE8A}"/>
              </a:ext>
            </a:extLst>
          </p:cNvPr>
          <p:cNvCxnSpPr>
            <a:cxnSpLocks/>
          </p:cNvCxnSpPr>
          <p:nvPr/>
        </p:nvCxnSpPr>
        <p:spPr>
          <a:xfrm flipH="1">
            <a:off x="9752376" y="1656825"/>
            <a:ext cx="30585" cy="4152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Gerade Verbindung mit Pfeil 63">
            <a:extLst>
              <a:ext uri="{FF2B5EF4-FFF2-40B4-BE49-F238E27FC236}">
                <a16:creationId xmlns:a16="http://schemas.microsoft.com/office/drawing/2014/main" id="{1FC26FC0-92F5-48F6-B569-A9B91F18E173}"/>
              </a:ext>
            </a:extLst>
          </p:cNvPr>
          <p:cNvCxnSpPr>
            <a:cxnSpLocks/>
          </p:cNvCxnSpPr>
          <p:nvPr/>
        </p:nvCxnSpPr>
        <p:spPr>
          <a:xfrm>
            <a:off x="9949343" y="1656825"/>
            <a:ext cx="111855" cy="4152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1703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llipse 10">
            <a:extLst>
              <a:ext uri="{FF2B5EF4-FFF2-40B4-BE49-F238E27FC236}">
                <a16:creationId xmlns:a16="http://schemas.microsoft.com/office/drawing/2014/main" id="{578E2DEF-7214-44C3-9F24-F2A255FFD028}"/>
              </a:ext>
            </a:extLst>
          </p:cNvPr>
          <p:cNvSpPr/>
          <p:nvPr/>
        </p:nvSpPr>
        <p:spPr>
          <a:xfrm>
            <a:off x="8632272" y="1971413"/>
            <a:ext cx="721453" cy="67111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738109E7-3FF4-41E3-9F26-F01E85B50BA7}"/>
              </a:ext>
            </a:extLst>
          </p:cNvPr>
          <p:cNvSpPr/>
          <p:nvPr/>
        </p:nvSpPr>
        <p:spPr>
          <a:xfrm>
            <a:off x="6828639" y="1971413"/>
            <a:ext cx="721453" cy="67111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FD5DEAAC-8DC7-417E-966E-7F58034B6740}"/>
              </a:ext>
            </a:extLst>
          </p:cNvPr>
          <p:cNvSpPr/>
          <p:nvPr/>
        </p:nvSpPr>
        <p:spPr>
          <a:xfrm>
            <a:off x="4974672" y="1971413"/>
            <a:ext cx="771787" cy="67111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8A79FA09-6934-45D3-B50F-B8A151010A21}"/>
              </a:ext>
            </a:extLst>
          </p:cNvPr>
          <p:cNvSpPr/>
          <p:nvPr/>
        </p:nvSpPr>
        <p:spPr>
          <a:xfrm>
            <a:off x="3154262" y="1971413"/>
            <a:ext cx="763398" cy="67111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E0378116-3626-4DC4-B008-AF955569D4BD}"/>
              </a:ext>
            </a:extLst>
          </p:cNvPr>
          <p:cNvSpPr/>
          <p:nvPr/>
        </p:nvSpPr>
        <p:spPr>
          <a:xfrm>
            <a:off x="1342239" y="1971413"/>
            <a:ext cx="729843" cy="67111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43F79B25-4EE7-487C-BF9C-9C8B21D82BC1}"/>
              </a:ext>
            </a:extLst>
          </p:cNvPr>
          <p:cNvSpPr txBox="1"/>
          <p:nvPr/>
        </p:nvSpPr>
        <p:spPr>
          <a:xfrm>
            <a:off x="412458" y="444617"/>
            <a:ext cx="11367083" cy="563231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Die chromatische Tonleiter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Halbton 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                         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Halbton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C	</a:t>
            </a: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C#/Db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     D          </a:t>
            </a: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D#/</a:t>
            </a:r>
            <a:r>
              <a:rPr kumimoji="0" lang="de-DE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Eb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 E    F	</a:t>
            </a: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F#/</a:t>
            </a:r>
            <a:r>
              <a:rPr kumimoji="0" lang="de-DE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Gb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   G	</a:t>
            </a: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G#/Ab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   A	</a:t>
            </a: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A#/B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H    C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Halbton    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Halbton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Halbton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Halbton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Halbton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Halbton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Halbton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Halbton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Halbton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</a:t>
            </a:r>
            <a:r>
              <a:rPr kumimoji="0" lang="de-DE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Halbton</a:t>
            </a: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" name="Gerade Verbindung mit Pfeil 2">
            <a:extLst>
              <a:ext uri="{FF2B5EF4-FFF2-40B4-BE49-F238E27FC236}">
                <a16:creationId xmlns:a16="http://schemas.microsoft.com/office/drawing/2014/main" id="{916145E2-DC89-4255-BFBF-93D306A23F0A}"/>
              </a:ext>
            </a:extLst>
          </p:cNvPr>
          <p:cNvCxnSpPr>
            <a:cxnSpLocks/>
          </p:cNvCxnSpPr>
          <p:nvPr/>
        </p:nvCxnSpPr>
        <p:spPr>
          <a:xfrm flipH="1" flipV="1">
            <a:off x="872108" y="2567031"/>
            <a:ext cx="320702" cy="7969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>
            <a:extLst>
              <a:ext uri="{FF2B5EF4-FFF2-40B4-BE49-F238E27FC236}">
                <a16:creationId xmlns:a16="http://schemas.microsoft.com/office/drawing/2014/main" id="{7F26B95A-B666-481B-9321-4FA91225C33F}"/>
              </a:ext>
            </a:extLst>
          </p:cNvPr>
          <p:cNvCxnSpPr>
            <a:cxnSpLocks/>
          </p:cNvCxnSpPr>
          <p:nvPr/>
        </p:nvCxnSpPr>
        <p:spPr>
          <a:xfrm flipV="1">
            <a:off x="1388554" y="2768368"/>
            <a:ext cx="195044" cy="5956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>
            <a:extLst>
              <a:ext uri="{FF2B5EF4-FFF2-40B4-BE49-F238E27FC236}">
                <a16:creationId xmlns:a16="http://schemas.microsoft.com/office/drawing/2014/main" id="{E9CBB20B-616C-4A2B-8823-CA5F33BAA5F6}"/>
              </a:ext>
            </a:extLst>
          </p:cNvPr>
          <p:cNvCxnSpPr>
            <a:cxnSpLocks/>
          </p:cNvCxnSpPr>
          <p:nvPr/>
        </p:nvCxnSpPr>
        <p:spPr>
          <a:xfrm flipH="1" flipV="1">
            <a:off x="2722932" y="2533476"/>
            <a:ext cx="204481" cy="8955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mit Pfeil 22">
            <a:extLst>
              <a:ext uri="{FF2B5EF4-FFF2-40B4-BE49-F238E27FC236}">
                <a16:creationId xmlns:a16="http://schemas.microsoft.com/office/drawing/2014/main" id="{745E9A30-930E-4391-AF49-1126C7B15903}"/>
              </a:ext>
            </a:extLst>
          </p:cNvPr>
          <p:cNvCxnSpPr>
            <a:cxnSpLocks/>
          </p:cNvCxnSpPr>
          <p:nvPr/>
        </p:nvCxnSpPr>
        <p:spPr>
          <a:xfrm flipV="1">
            <a:off x="3078414" y="2768368"/>
            <a:ext cx="314410" cy="6769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mit Pfeil 24">
            <a:extLst>
              <a:ext uri="{FF2B5EF4-FFF2-40B4-BE49-F238E27FC236}">
                <a16:creationId xmlns:a16="http://schemas.microsoft.com/office/drawing/2014/main" id="{3F3EA6F8-8C90-479D-866E-DA423FEB006C}"/>
              </a:ext>
            </a:extLst>
          </p:cNvPr>
          <p:cNvCxnSpPr>
            <a:cxnSpLocks/>
          </p:cNvCxnSpPr>
          <p:nvPr/>
        </p:nvCxnSpPr>
        <p:spPr>
          <a:xfrm flipH="1" flipV="1">
            <a:off x="4603591" y="2533475"/>
            <a:ext cx="289420" cy="8955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>
            <a:extLst>
              <a:ext uri="{FF2B5EF4-FFF2-40B4-BE49-F238E27FC236}">
                <a16:creationId xmlns:a16="http://schemas.microsoft.com/office/drawing/2014/main" id="{D9DD151C-FCAA-4887-A95E-0D6A4E4AE26C}"/>
              </a:ext>
            </a:extLst>
          </p:cNvPr>
          <p:cNvCxnSpPr>
            <a:cxnSpLocks/>
          </p:cNvCxnSpPr>
          <p:nvPr/>
        </p:nvCxnSpPr>
        <p:spPr>
          <a:xfrm flipH="1" flipV="1">
            <a:off x="5559235" y="2768368"/>
            <a:ext cx="152268" cy="6769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mit Pfeil 28">
            <a:extLst>
              <a:ext uri="{FF2B5EF4-FFF2-40B4-BE49-F238E27FC236}">
                <a16:creationId xmlns:a16="http://schemas.microsoft.com/office/drawing/2014/main" id="{040068FD-5959-49FD-9846-0C51923D4F8E}"/>
              </a:ext>
            </a:extLst>
          </p:cNvPr>
          <p:cNvCxnSpPr>
            <a:cxnSpLocks/>
          </p:cNvCxnSpPr>
          <p:nvPr/>
        </p:nvCxnSpPr>
        <p:spPr>
          <a:xfrm flipH="1" flipV="1">
            <a:off x="6372138" y="2561565"/>
            <a:ext cx="282775" cy="867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mit Pfeil 30">
            <a:extLst>
              <a:ext uri="{FF2B5EF4-FFF2-40B4-BE49-F238E27FC236}">
                <a16:creationId xmlns:a16="http://schemas.microsoft.com/office/drawing/2014/main" id="{EF6A44E2-560E-46F5-8831-02357F1DD7ED}"/>
              </a:ext>
            </a:extLst>
          </p:cNvPr>
          <p:cNvCxnSpPr>
            <a:cxnSpLocks/>
          </p:cNvCxnSpPr>
          <p:nvPr/>
        </p:nvCxnSpPr>
        <p:spPr>
          <a:xfrm flipH="1" flipV="1">
            <a:off x="7390133" y="2767098"/>
            <a:ext cx="159959" cy="6782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mit Pfeil 32">
            <a:extLst>
              <a:ext uri="{FF2B5EF4-FFF2-40B4-BE49-F238E27FC236}">
                <a16:creationId xmlns:a16="http://schemas.microsoft.com/office/drawing/2014/main" id="{AAAEBF93-606D-4264-8A1A-A9E137E2B9B8}"/>
              </a:ext>
            </a:extLst>
          </p:cNvPr>
          <p:cNvCxnSpPr>
            <a:cxnSpLocks/>
          </p:cNvCxnSpPr>
          <p:nvPr/>
        </p:nvCxnSpPr>
        <p:spPr>
          <a:xfrm flipH="1" flipV="1">
            <a:off x="8120544" y="2575421"/>
            <a:ext cx="325425" cy="8535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mit Pfeil 34">
            <a:extLst>
              <a:ext uri="{FF2B5EF4-FFF2-40B4-BE49-F238E27FC236}">
                <a16:creationId xmlns:a16="http://schemas.microsoft.com/office/drawing/2014/main" id="{1781800E-F655-4B26-BC7C-BFF0D8CF2CD8}"/>
              </a:ext>
            </a:extLst>
          </p:cNvPr>
          <p:cNvCxnSpPr>
            <a:cxnSpLocks/>
          </p:cNvCxnSpPr>
          <p:nvPr/>
        </p:nvCxnSpPr>
        <p:spPr>
          <a:xfrm flipV="1">
            <a:off x="8622128" y="2709645"/>
            <a:ext cx="295722" cy="7356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mit Pfeil 51">
            <a:extLst>
              <a:ext uri="{FF2B5EF4-FFF2-40B4-BE49-F238E27FC236}">
                <a16:creationId xmlns:a16="http://schemas.microsoft.com/office/drawing/2014/main" id="{55F2B6AE-1423-42AE-A7EA-AFB912907331}"/>
              </a:ext>
            </a:extLst>
          </p:cNvPr>
          <p:cNvCxnSpPr>
            <a:cxnSpLocks/>
          </p:cNvCxnSpPr>
          <p:nvPr/>
        </p:nvCxnSpPr>
        <p:spPr>
          <a:xfrm flipH="1">
            <a:off x="4271222" y="1656825"/>
            <a:ext cx="37226" cy="4152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Gerade Verbindung mit Pfeil 55">
            <a:extLst>
              <a:ext uri="{FF2B5EF4-FFF2-40B4-BE49-F238E27FC236}">
                <a16:creationId xmlns:a16="http://schemas.microsoft.com/office/drawing/2014/main" id="{28107136-E586-4D63-BCDF-5FEE909858F9}"/>
              </a:ext>
            </a:extLst>
          </p:cNvPr>
          <p:cNvCxnSpPr>
            <a:cxnSpLocks/>
          </p:cNvCxnSpPr>
          <p:nvPr/>
        </p:nvCxnSpPr>
        <p:spPr>
          <a:xfrm>
            <a:off x="4482037" y="1656825"/>
            <a:ext cx="73011" cy="4152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Gerade Verbindung mit Pfeil 61">
            <a:extLst>
              <a:ext uri="{FF2B5EF4-FFF2-40B4-BE49-F238E27FC236}">
                <a16:creationId xmlns:a16="http://schemas.microsoft.com/office/drawing/2014/main" id="{EF573391-EB81-4CB4-B413-6E4156C8CE8A}"/>
              </a:ext>
            </a:extLst>
          </p:cNvPr>
          <p:cNvCxnSpPr>
            <a:cxnSpLocks/>
          </p:cNvCxnSpPr>
          <p:nvPr/>
        </p:nvCxnSpPr>
        <p:spPr>
          <a:xfrm flipH="1">
            <a:off x="9752376" y="1656825"/>
            <a:ext cx="30585" cy="4152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Gerade Verbindung mit Pfeil 63">
            <a:extLst>
              <a:ext uri="{FF2B5EF4-FFF2-40B4-BE49-F238E27FC236}">
                <a16:creationId xmlns:a16="http://schemas.microsoft.com/office/drawing/2014/main" id="{1FC26FC0-92F5-48F6-B569-A9B91F18E173}"/>
              </a:ext>
            </a:extLst>
          </p:cNvPr>
          <p:cNvCxnSpPr>
            <a:cxnSpLocks/>
          </p:cNvCxnSpPr>
          <p:nvPr/>
        </p:nvCxnSpPr>
        <p:spPr>
          <a:xfrm>
            <a:off x="9949343" y="1656825"/>
            <a:ext cx="111855" cy="4152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>
            <a:extLst>
              <a:ext uri="{FF2B5EF4-FFF2-40B4-BE49-F238E27FC236}">
                <a16:creationId xmlns:a16="http://schemas.microsoft.com/office/drawing/2014/main" id="{7EABFFEE-BA04-4235-A893-B9822AAF6BCA}"/>
              </a:ext>
            </a:extLst>
          </p:cNvPr>
          <p:cNvCxnSpPr>
            <a:cxnSpLocks/>
          </p:cNvCxnSpPr>
          <p:nvPr/>
        </p:nvCxnSpPr>
        <p:spPr>
          <a:xfrm flipH="1" flipV="1">
            <a:off x="1907274" y="2709644"/>
            <a:ext cx="128806" cy="7193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7">
            <a:extLst>
              <a:ext uri="{FF2B5EF4-FFF2-40B4-BE49-F238E27FC236}">
                <a16:creationId xmlns:a16="http://schemas.microsoft.com/office/drawing/2014/main" id="{A447A45D-0995-406E-BD12-6B09ED2AA458}"/>
              </a:ext>
            </a:extLst>
          </p:cNvPr>
          <p:cNvCxnSpPr>
            <a:cxnSpLocks/>
          </p:cNvCxnSpPr>
          <p:nvPr/>
        </p:nvCxnSpPr>
        <p:spPr>
          <a:xfrm flipV="1">
            <a:off x="2204428" y="2533475"/>
            <a:ext cx="399132" cy="8955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mit Pfeil 33">
            <a:extLst>
              <a:ext uri="{FF2B5EF4-FFF2-40B4-BE49-F238E27FC236}">
                <a16:creationId xmlns:a16="http://schemas.microsoft.com/office/drawing/2014/main" id="{05CA0BA4-7EFE-486F-A87F-AB3DB68081A8}"/>
              </a:ext>
            </a:extLst>
          </p:cNvPr>
          <p:cNvCxnSpPr>
            <a:cxnSpLocks/>
          </p:cNvCxnSpPr>
          <p:nvPr/>
        </p:nvCxnSpPr>
        <p:spPr>
          <a:xfrm flipH="1" flipV="1">
            <a:off x="3719997" y="2709646"/>
            <a:ext cx="128192" cy="7356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mit Pfeil 35">
            <a:extLst>
              <a:ext uri="{FF2B5EF4-FFF2-40B4-BE49-F238E27FC236}">
                <a16:creationId xmlns:a16="http://schemas.microsoft.com/office/drawing/2014/main" id="{73325772-94A7-4777-8E73-35FBFCEF9F45}"/>
              </a:ext>
            </a:extLst>
          </p:cNvPr>
          <p:cNvCxnSpPr>
            <a:cxnSpLocks/>
          </p:cNvCxnSpPr>
          <p:nvPr/>
        </p:nvCxnSpPr>
        <p:spPr>
          <a:xfrm flipV="1">
            <a:off x="3992198" y="2533475"/>
            <a:ext cx="249398" cy="9118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>
            <a:extLst>
              <a:ext uri="{FF2B5EF4-FFF2-40B4-BE49-F238E27FC236}">
                <a16:creationId xmlns:a16="http://schemas.microsoft.com/office/drawing/2014/main" id="{63EBE8CB-2794-4E67-88FE-D9A1F0B50A02}"/>
              </a:ext>
            </a:extLst>
          </p:cNvPr>
          <p:cNvCxnSpPr>
            <a:cxnSpLocks/>
          </p:cNvCxnSpPr>
          <p:nvPr/>
        </p:nvCxnSpPr>
        <p:spPr>
          <a:xfrm flipV="1">
            <a:off x="5088755" y="2768369"/>
            <a:ext cx="166251" cy="6606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mit Pfeil 43">
            <a:extLst>
              <a:ext uri="{FF2B5EF4-FFF2-40B4-BE49-F238E27FC236}">
                <a16:creationId xmlns:a16="http://schemas.microsoft.com/office/drawing/2014/main" id="{3AD8A178-0DD7-40D4-8C37-8C69CEBBFC63}"/>
              </a:ext>
            </a:extLst>
          </p:cNvPr>
          <p:cNvCxnSpPr>
            <a:cxnSpLocks/>
          </p:cNvCxnSpPr>
          <p:nvPr/>
        </p:nvCxnSpPr>
        <p:spPr>
          <a:xfrm flipV="1">
            <a:off x="5904629" y="2561564"/>
            <a:ext cx="323500" cy="8837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>
            <a:extLst>
              <a:ext uri="{FF2B5EF4-FFF2-40B4-BE49-F238E27FC236}">
                <a16:creationId xmlns:a16="http://schemas.microsoft.com/office/drawing/2014/main" id="{BF42B280-0794-48B7-AD20-4A2CE6E1381A}"/>
              </a:ext>
            </a:extLst>
          </p:cNvPr>
          <p:cNvCxnSpPr>
            <a:cxnSpLocks/>
          </p:cNvCxnSpPr>
          <p:nvPr/>
        </p:nvCxnSpPr>
        <p:spPr>
          <a:xfrm flipV="1">
            <a:off x="6899291" y="2767096"/>
            <a:ext cx="205834" cy="6619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Gerade Verbindung mit Pfeil 53">
            <a:extLst>
              <a:ext uri="{FF2B5EF4-FFF2-40B4-BE49-F238E27FC236}">
                <a16:creationId xmlns:a16="http://schemas.microsoft.com/office/drawing/2014/main" id="{E78E43C2-4A1B-4996-B7F7-9BA96551D5BF}"/>
              </a:ext>
            </a:extLst>
          </p:cNvPr>
          <p:cNvCxnSpPr>
            <a:cxnSpLocks/>
          </p:cNvCxnSpPr>
          <p:nvPr/>
        </p:nvCxnSpPr>
        <p:spPr>
          <a:xfrm flipV="1">
            <a:off x="7668323" y="2556098"/>
            <a:ext cx="354702" cy="8892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Gerade Verbindung mit Pfeil 57">
            <a:extLst>
              <a:ext uri="{FF2B5EF4-FFF2-40B4-BE49-F238E27FC236}">
                <a16:creationId xmlns:a16="http://schemas.microsoft.com/office/drawing/2014/main" id="{1DB8F0C0-74BB-489C-9725-83EAB5009226}"/>
              </a:ext>
            </a:extLst>
          </p:cNvPr>
          <p:cNvCxnSpPr>
            <a:cxnSpLocks/>
          </p:cNvCxnSpPr>
          <p:nvPr/>
        </p:nvCxnSpPr>
        <p:spPr>
          <a:xfrm flipH="1" flipV="1">
            <a:off x="9094010" y="2709645"/>
            <a:ext cx="167436" cy="7193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Gerade Verbindung mit Pfeil 58">
            <a:extLst>
              <a:ext uri="{FF2B5EF4-FFF2-40B4-BE49-F238E27FC236}">
                <a16:creationId xmlns:a16="http://schemas.microsoft.com/office/drawing/2014/main" id="{0D6BCE9E-9272-4632-9D02-B59531D6A50E}"/>
              </a:ext>
            </a:extLst>
          </p:cNvPr>
          <p:cNvCxnSpPr>
            <a:cxnSpLocks/>
          </p:cNvCxnSpPr>
          <p:nvPr/>
        </p:nvCxnSpPr>
        <p:spPr>
          <a:xfrm flipV="1">
            <a:off x="9437606" y="2567031"/>
            <a:ext cx="244331" cy="8619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1055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193</Words>
  <Application>Microsoft Office PowerPoint</Application>
  <PresentationFormat>Breitbild</PresentationFormat>
  <Paragraphs>59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Thomas Hippe</dc:creator>
  <cp:lastModifiedBy>Thomas Hippe</cp:lastModifiedBy>
  <cp:revision>2</cp:revision>
  <cp:lastPrinted>2020-02-02T09:24:27Z</cp:lastPrinted>
  <dcterms:created xsi:type="dcterms:W3CDTF">2020-02-02T09:23:06Z</dcterms:created>
  <dcterms:modified xsi:type="dcterms:W3CDTF">2020-02-02T09:24:37Z</dcterms:modified>
</cp:coreProperties>
</file>